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Economica" panose="020B0604020202020204" charset="0"/>
      <p:regular r:id="rId14"/>
      <p:bold r:id="rId15"/>
      <p:italic r:id="rId16"/>
      <p:boldItalic r:id="rId17"/>
    </p:embeddedFont>
    <p:embeddedFont>
      <p:font typeface="Roboto" panose="020B0604020202020204" charset="0"/>
      <p:regular r:id="rId18"/>
      <p:bold r:id="rId19"/>
      <p:italic r:id="rId20"/>
      <p:boldItalic r:id="rId21"/>
    </p:embeddedFont>
    <p:embeddedFont>
      <p:font typeface="Open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109273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5819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573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138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9276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032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311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67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857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4597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677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828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311700" y="957125"/>
            <a:ext cx="8520600" cy="2128800"/>
          </a:xfrm>
          <a:prstGeom prst="rect">
            <a:avLst/>
          </a:prstGeom>
        </p:spPr>
        <p:txBody>
          <a:bodyPr lIns="91425" tIns="91425" rIns="91425" bIns="91425" anchor="ctr" anchorCtr="0"/>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a:endParaRPr/>
          </a:p>
        </p:txBody>
      </p:sp>
      <p:sp>
        <p:nvSpPr>
          <p:cNvPr id="54" name="Shape 54"/>
          <p:cNvSpPr txBox="1">
            <a:spLocks noGrp="1"/>
          </p:cNvSpPr>
          <p:nvPr>
            <p:ph type="body" idx="1"/>
          </p:nvPr>
        </p:nvSpPr>
        <p:spPr>
          <a:xfrm>
            <a:off x="311700" y="316200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8" name="Shape 18"/>
          <p:cNvSpPr txBox="1">
            <a:spLocks noGrp="1"/>
          </p:cNvSpPr>
          <p:nvPr>
            <p:ph type="title"/>
          </p:nvPr>
        </p:nvSpPr>
        <p:spPr>
          <a:xfrm>
            <a:off x="773700" y="1806450"/>
            <a:ext cx="7596600" cy="15306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5" name="Shape 35"/>
          <p:cNvSpPr txBox="1">
            <a:spLocks noGrp="1"/>
          </p:cNvSpPr>
          <p:nvPr>
            <p:ph type="body" idx="1"/>
          </p:nvPr>
        </p:nvSpPr>
        <p:spPr>
          <a:xfrm>
            <a:off x="311700" y="1399399"/>
            <a:ext cx="2808000" cy="2784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490250" y="450150"/>
            <a:ext cx="5878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200" cy="1786200"/>
          </a:xfrm>
          <a:prstGeom prst="rect">
            <a:avLst/>
          </a:prstGeom>
        </p:spPr>
        <p:txBody>
          <a:bodyPr lIns="91425" tIns="91425" rIns="91425" bIns="91425" anchor="b" anchorCtr="0"/>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a:p>
        </p:txBody>
      </p:sp>
      <p:sp>
        <p:nvSpPr>
          <p:cNvPr id="45" name="Shape 45"/>
          <p:cNvSpPr txBox="1">
            <a:spLocks noGrp="1"/>
          </p:cNvSpPr>
          <p:nvPr>
            <p:ph type="subTitle" idx="1"/>
          </p:nvPr>
        </p:nvSpPr>
        <p:spPr>
          <a:xfrm>
            <a:off x="265500" y="2769000"/>
            <a:ext cx="4045200" cy="15741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gHlyp899hE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youtube.com/v/6TJtJEevqQ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044700" y="2059755"/>
            <a:ext cx="3054600" cy="1537200"/>
          </a:xfrm>
          <a:prstGeom prst="rect">
            <a:avLst/>
          </a:prstGeom>
        </p:spPr>
        <p:txBody>
          <a:bodyPr lIns="91425" tIns="91425" rIns="91425" bIns="91425" anchor="b" anchorCtr="0">
            <a:noAutofit/>
          </a:bodyPr>
          <a:lstStyle/>
          <a:p>
            <a:pPr lvl="0">
              <a:spcBef>
                <a:spcPts val="0"/>
              </a:spcBef>
              <a:buNone/>
            </a:pPr>
            <a:r>
              <a:rPr lang="en"/>
              <a:t>M.C. Escher: Optical Illusions and Impossible Worlds</a:t>
            </a:r>
          </a:p>
        </p:txBody>
      </p:sp>
      <p:sp>
        <p:nvSpPr>
          <p:cNvPr id="63" name="Shape 63"/>
          <p:cNvSpPr txBox="1">
            <a:spLocks noGrp="1"/>
          </p:cNvSpPr>
          <p:nvPr>
            <p:ph type="subTitle" idx="1"/>
          </p:nvPr>
        </p:nvSpPr>
        <p:spPr>
          <a:xfrm>
            <a:off x="3044700" y="3664755"/>
            <a:ext cx="3054600" cy="701400"/>
          </a:xfrm>
          <a:prstGeom prst="rect">
            <a:avLst/>
          </a:prstGeom>
        </p:spPr>
        <p:txBody>
          <a:bodyPr lIns="91425" tIns="91425" rIns="91425" bIns="91425" anchor="t" anchorCtr="0">
            <a:noAutofit/>
          </a:bodyPr>
          <a:lstStyle/>
          <a:p>
            <a:pPr lvl="0">
              <a:spcBef>
                <a:spcPts val="0"/>
              </a:spcBef>
              <a:buNone/>
            </a:pPr>
            <a:r>
              <a:rPr lang="en"/>
              <a:t>Troy Paplomatas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Conclusion</a:t>
            </a:r>
          </a:p>
        </p:txBody>
      </p:sp>
      <p:sp>
        <p:nvSpPr>
          <p:cNvPr id="131" name="Shape 131"/>
          <p:cNvSpPr txBox="1">
            <a:spLocks noGrp="1"/>
          </p:cNvSpPr>
          <p:nvPr>
            <p:ph type="body" idx="1"/>
          </p:nvPr>
        </p:nvSpPr>
        <p:spPr>
          <a:xfrm>
            <a:off x="311700" y="1225225"/>
            <a:ext cx="8520600" cy="33540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Times New Roman"/>
                <a:ea typeface="Times New Roman"/>
                <a:cs typeface="Times New Roman"/>
                <a:sym typeface="Times New Roman"/>
              </a:rPr>
              <a:t>M.C. Escher is famous for his mathematical art, illusions, impossible worlds, and change of perspective.   Each of Escher’s pieces; </a:t>
            </a:r>
            <a:r>
              <a:rPr lang="en" i="1">
                <a:solidFill>
                  <a:srgbClr val="000000"/>
                </a:solidFill>
                <a:latin typeface="Times New Roman"/>
                <a:ea typeface="Times New Roman"/>
                <a:cs typeface="Times New Roman"/>
                <a:sym typeface="Times New Roman"/>
              </a:rPr>
              <a:t>Drawing Hands </a:t>
            </a:r>
            <a:r>
              <a:rPr lang="en">
                <a:solidFill>
                  <a:srgbClr val="000000"/>
                </a:solidFill>
                <a:latin typeface="Times New Roman"/>
                <a:ea typeface="Times New Roman"/>
                <a:cs typeface="Times New Roman"/>
                <a:sym typeface="Times New Roman"/>
              </a:rPr>
              <a:t>(1948), </a:t>
            </a:r>
            <a:r>
              <a:rPr lang="en" i="1">
                <a:solidFill>
                  <a:srgbClr val="000000"/>
                </a:solidFill>
                <a:latin typeface="Times New Roman"/>
                <a:ea typeface="Times New Roman"/>
                <a:cs typeface="Times New Roman"/>
                <a:sym typeface="Times New Roman"/>
              </a:rPr>
              <a:t>Belvedere </a:t>
            </a:r>
            <a:r>
              <a:rPr lang="en">
                <a:solidFill>
                  <a:srgbClr val="000000"/>
                </a:solidFill>
                <a:latin typeface="Times New Roman"/>
                <a:ea typeface="Times New Roman"/>
                <a:cs typeface="Times New Roman"/>
                <a:sym typeface="Times New Roman"/>
              </a:rPr>
              <a:t>(1958), </a:t>
            </a:r>
            <a:r>
              <a:rPr lang="en" i="1">
                <a:solidFill>
                  <a:srgbClr val="000000"/>
                </a:solidFill>
                <a:latin typeface="Times New Roman"/>
                <a:ea typeface="Times New Roman"/>
                <a:cs typeface="Times New Roman"/>
                <a:sym typeface="Times New Roman"/>
              </a:rPr>
              <a:t>Ascending and Descending </a:t>
            </a:r>
            <a:r>
              <a:rPr lang="en">
                <a:solidFill>
                  <a:srgbClr val="000000"/>
                </a:solidFill>
                <a:latin typeface="Times New Roman"/>
                <a:ea typeface="Times New Roman"/>
                <a:cs typeface="Times New Roman"/>
                <a:sym typeface="Times New Roman"/>
              </a:rPr>
              <a:t>(1960), and </a:t>
            </a:r>
            <a:r>
              <a:rPr lang="en" i="1">
                <a:solidFill>
                  <a:srgbClr val="000000"/>
                </a:solidFill>
                <a:latin typeface="Times New Roman"/>
                <a:ea typeface="Times New Roman"/>
                <a:cs typeface="Times New Roman"/>
                <a:sym typeface="Times New Roman"/>
              </a:rPr>
              <a:t>Waterfall </a:t>
            </a:r>
            <a:r>
              <a:rPr lang="en">
                <a:solidFill>
                  <a:srgbClr val="000000"/>
                </a:solidFill>
                <a:latin typeface="Times New Roman"/>
                <a:ea typeface="Times New Roman"/>
                <a:cs typeface="Times New Roman"/>
                <a:sym typeface="Times New Roman"/>
              </a:rPr>
              <a:t>(1961), are some examples of Escher’s most famous impossible worlds and optical illusion artwork.  Each of which primarily focused on distinct vantage points that deceive the human mind.  All in all, Many of M.C. Escher’s works were created with the implementation of vantage points and generating optical illusions and impossible world art pieces.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Work Cited</a:t>
            </a:r>
          </a:p>
        </p:txBody>
      </p:sp>
      <p:sp>
        <p:nvSpPr>
          <p:cNvPr id="137" name="Shape 137"/>
          <p:cNvSpPr txBox="1">
            <a:spLocks noGrp="1"/>
          </p:cNvSpPr>
          <p:nvPr>
            <p:ph type="body" idx="1"/>
          </p:nvPr>
        </p:nvSpPr>
        <p:spPr>
          <a:xfrm>
            <a:off x="311700" y="1225225"/>
            <a:ext cx="8520600" cy="3354000"/>
          </a:xfrm>
          <a:prstGeom prst="rect">
            <a:avLst/>
          </a:prstGeom>
        </p:spPr>
        <p:txBody>
          <a:bodyPr lIns="91425" tIns="91425" rIns="91425" bIns="91425" anchor="t" anchorCtr="0">
            <a:noAutofit/>
          </a:bodyPr>
          <a:lstStyle/>
          <a:p>
            <a:pPr lvl="0" rtl="0">
              <a:spcBef>
                <a:spcPts val="0"/>
              </a:spcBef>
              <a:buNone/>
            </a:pPr>
            <a:r>
              <a:rPr lang="en" sz="1400">
                <a:solidFill>
                  <a:srgbClr val="000000"/>
                </a:solidFill>
                <a:latin typeface="Arial"/>
                <a:ea typeface="Arial"/>
                <a:cs typeface="Arial"/>
                <a:sym typeface="Arial"/>
              </a:rPr>
              <a:t>Lipson, Andrew. "Escher's "Waterfall" in LEGO®." </a:t>
            </a:r>
            <a:r>
              <a:rPr lang="en" sz="1400" i="1">
                <a:solidFill>
                  <a:srgbClr val="000000"/>
                </a:solidFill>
                <a:latin typeface="Arial"/>
                <a:ea typeface="Arial"/>
                <a:cs typeface="Arial"/>
                <a:sym typeface="Arial"/>
              </a:rPr>
              <a:t>Escher's "Waterfall" in LEGO</a:t>
            </a:r>
            <a:r>
              <a:rPr lang="en" sz="1400">
                <a:solidFill>
                  <a:srgbClr val="000000"/>
                </a:solidFill>
                <a:latin typeface="Arial"/>
                <a:ea typeface="Arial"/>
                <a:cs typeface="Arial"/>
                <a:sym typeface="Arial"/>
              </a:rPr>
              <a:t>. N.p., n.d. Web. 09 Apr. 2017.</a:t>
            </a:r>
          </a:p>
          <a:p>
            <a:pPr marL="0" lvl="0" indent="0">
              <a:spcBef>
                <a:spcPts val="0"/>
              </a:spcBef>
              <a:buNone/>
            </a:pPr>
            <a:r>
              <a:rPr lang="en" sz="1400">
                <a:solidFill>
                  <a:srgbClr val="000000"/>
                </a:solidFill>
                <a:latin typeface="Arial"/>
                <a:ea typeface="Arial"/>
                <a:cs typeface="Arial"/>
                <a:sym typeface="Arial"/>
              </a:rPr>
              <a:t>"ORIGINAL M.C. ESCHER ARTWORK Belvedere, Ascending and Descending, and Three Worlds." N.p., n.d. Web. 09 Apr. 2017.</a:t>
            </a:r>
          </a:p>
          <a:p>
            <a:pPr lvl="0" rtl="0">
              <a:spcBef>
                <a:spcPts val="0"/>
              </a:spcBef>
              <a:buNone/>
            </a:pPr>
            <a:r>
              <a:rPr lang="en" sz="1400">
                <a:solidFill>
                  <a:srgbClr val="000000"/>
                </a:solidFill>
                <a:latin typeface="Arial"/>
                <a:ea typeface="Arial"/>
                <a:cs typeface="Arial"/>
                <a:sym typeface="Arial"/>
              </a:rPr>
              <a:t>"Drawing Hands by M.C. Escher – Facts &amp; History of the Painting." </a:t>
            </a:r>
            <a:r>
              <a:rPr lang="en" sz="1400" i="1">
                <a:solidFill>
                  <a:srgbClr val="000000"/>
                </a:solidFill>
                <a:latin typeface="Arial"/>
                <a:ea typeface="Arial"/>
                <a:cs typeface="Arial"/>
                <a:sym typeface="Arial"/>
              </a:rPr>
              <a:t>Totally History Drawing Hands Comments</a:t>
            </a:r>
            <a:r>
              <a:rPr lang="en" sz="1400">
                <a:solidFill>
                  <a:srgbClr val="000000"/>
                </a:solidFill>
                <a:latin typeface="Arial"/>
                <a:ea typeface="Arial"/>
                <a:cs typeface="Arial"/>
                <a:sym typeface="Arial"/>
              </a:rPr>
              <a:t>. N.p.,n.d. Web. 09 Apr. 2017.</a:t>
            </a:r>
          </a:p>
          <a:p>
            <a:pPr lvl="0">
              <a:spcBef>
                <a:spcPts val="0"/>
              </a:spcBef>
              <a:buNone/>
            </a:pPr>
            <a:r>
              <a:rPr lang="en" sz="1400">
                <a:solidFill>
                  <a:srgbClr val="000000"/>
                </a:solidFill>
                <a:latin typeface="Arial"/>
                <a:ea typeface="Arial"/>
                <a:cs typeface="Arial"/>
                <a:sym typeface="Arial"/>
              </a:rPr>
              <a:t>"Mathematical Art of M.C. Escher." </a:t>
            </a:r>
            <a:r>
              <a:rPr lang="en" sz="1400" i="1">
                <a:solidFill>
                  <a:srgbClr val="000000"/>
                </a:solidFill>
                <a:latin typeface="Arial"/>
                <a:ea typeface="Arial"/>
                <a:cs typeface="Arial"/>
                <a:sym typeface="Arial"/>
              </a:rPr>
              <a:t>Mathematical Art of M.C. Escher - Impossible World</a:t>
            </a:r>
            <a:r>
              <a:rPr lang="en" sz="1400">
                <a:solidFill>
                  <a:srgbClr val="000000"/>
                </a:solidFill>
                <a:latin typeface="Arial"/>
                <a:ea typeface="Arial"/>
                <a:cs typeface="Arial"/>
                <a:sym typeface="Arial"/>
              </a:rPr>
              <a:t>. N.p., n.d. Web. 09 Apr. 2017.</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Optical Illusions and Impossible Worlds</a:t>
            </a:r>
          </a:p>
        </p:txBody>
      </p:sp>
      <p:pic>
        <p:nvPicPr>
          <p:cNvPr id="69" name="Shape 69"/>
          <p:cNvPicPr preferRelativeResize="0"/>
          <p:nvPr/>
        </p:nvPicPr>
        <p:blipFill>
          <a:blip r:embed="rId3">
            <a:alphaModFix/>
          </a:blip>
          <a:stretch>
            <a:fillRect/>
          </a:stretch>
        </p:blipFill>
        <p:spPr>
          <a:xfrm>
            <a:off x="6615387" y="1189075"/>
            <a:ext cx="2372624" cy="3030900"/>
          </a:xfrm>
          <a:prstGeom prst="rect">
            <a:avLst/>
          </a:prstGeom>
          <a:noFill/>
          <a:ln>
            <a:noFill/>
          </a:ln>
        </p:spPr>
      </p:pic>
      <p:sp>
        <p:nvSpPr>
          <p:cNvPr id="70" name="Shape 70"/>
          <p:cNvSpPr txBox="1"/>
          <p:nvPr/>
        </p:nvSpPr>
        <p:spPr>
          <a:xfrm>
            <a:off x="7066825" y="4446600"/>
            <a:ext cx="1469700" cy="338400"/>
          </a:xfrm>
          <a:prstGeom prst="rect">
            <a:avLst/>
          </a:prstGeom>
          <a:noFill/>
          <a:ln>
            <a:noFill/>
          </a:ln>
        </p:spPr>
        <p:txBody>
          <a:bodyPr lIns="91425" tIns="91425" rIns="91425" bIns="91425" anchor="t" anchorCtr="0">
            <a:noAutofit/>
          </a:bodyPr>
          <a:lstStyle/>
          <a:p>
            <a:pPr lvl="0">
              <a:spcBef>
                <a:spcPts val="0"/>
              </a:spcBef>
              <a:buNone/>
            </a:pPr>
            <a:r>
              <a:rPr lang="en" i="1"/>
              <a:t>Waterfall </a:t>
            </a:r>
            <a:r>
              <a:rPr lang="en"/>
              <a:t>(1961)</a:t>
            </a:r>
          </a:p>
        </p:txBody>
      </p:sp>
      <p:pic>
        <p:nvPicPr>
          <p:cNvPr id="71" name="Shape 71"/>
          <p:cNvPicPr preferRelativeResize="0"/>
          <p:nvPr/>
        </p:nvPicPr>
        <p:blipFill>
          <a:blip r:embed="rId4">
            <a:alphaModFix/>
          </a:blip>
          <a:stretch>
            <a:fillRect/>
          </a:stretch>
        </p:blipFill>
        <p:spPr>
          <a:xfrm>
            <a:off x="148375" y="1746950"/>
            <a:ext cx="2076000" cy="1735550"/>
          </a:xfrm>
          <a:prstGeom prst="rect">
            <a:avLst/>
          </a:prstGeom>
          <a:noFill/>
          <a:ln>
            <a:noFill/>
          </a:ln>
        </p:spPr>
      </p:pic>
      <p:sp>
        <p:nvSpPr>
          <p:cNvPr id="72" name="Shape 72"/>
          <p:cNvSpPr txBox="1"/>
          <p:nvPr/>
        </p:nvSpPr>
        <p:spPr>
          <a:xfrm>
            <a:off x="132500" y="4487400"/>
            <a:ext cx="2076000" cy="256800"/>
          </a:xfrm>
          <a:prstGeom prst="rect">
            <a:avLst/>
          </a:prstGeom>
          <a:noFill/>
          <a:ln>
            <a:noFill/>
          </a:ln>
        </p:spPr>
        <p:txBody>
          <a:bodyPr lIns="91425" tIns="91425" rIns="91425" bIns="91425" anchor="t" anchorCtr="0">
            <a:noAutofit/>
          </a:bodyPr>
          <a:lstStyle/>
          <a:p>
            <a:pPr lvl="0">
              <a:spcBef>
                <a:spcPts val="0"/>
              </a:spcBef>
              <a:buNone/>
            </a:pPr>
            <a:r>
              <a:rPr lang="en" i="1"/>
              <a:t>Drawing Hands </a:t>
            </a:r>
            <a:r>
              <a:rPr lang="en"/>
              <a:t>(1948)</a:t>
            </a:r>
          </a:p>
        </p:txBody>
      </p:sp>
      <p:pic>
        <p:nvPicPr>
          <p:cNvPr id="73" name="Shape 73"/>
          <p:cNvPicPr preferRelativeResize="0"/>
          <p:nvPr/>
        </p:nvPicPr>
        <p:blipFill>
          <a:blip r:embed="rId5">
            <a:alphaModFix/>
          </a:blip>
          <a:stretch>
            <a:fillRect/>
          </a:stretch>
        </p:blipFill>
        <p:spPr>
          <a:xfrm>
            <a:off x="2331887" y="1237150"/>
            <a:ext cx="1945193" cy="3030899"/>
          </a:xfrm>
          <a:prstGeom prst="rect">
            <a:avLst/>
          </a:prstGeom>
          <a:noFill/>
          <a:ln>
            <a:noFill/>
          </a:ln>
        </p:spPr>
      </p:pic>
      <p:sp>
        <p:nvSpPr>
          <p:cNvPr id="74" name="Shape 74"/>
          <p:cNvSpPr txBox="1"/>
          <p:nvPr/>
        </p:nvSpPr>
        <p:spPr>
          <a:xfrm>
            <a:off x="2499737" y="4525350"/>
            <a:ext cx="1609500" cy="180900"/>
          </a:xfrm>
          <a:prstGeom prst="rect">
            <a:avLst/>
          </a:prstGeom>
          <a:noFill/>
          <a:ln>
            <a:noFill/>
          </a:ln>
        </p:spPr>
        <p:txBody>
          <a:bodyPr lIns="91425" tIns="91425" rIns="91425" bIns="91425" anchor="t" anchorCtr="0">
            <a:noAutofit/>
          </a:bodyPr>
          <a:lstStyle/>
          <a:p>
            <a:pPr lvl="0">
              <a:spcBef>
                <a:spcPts val="0"/>
              </a:spcBef>
              <a:buNone/>
            </a:pPr>
            <a:r>
              <a:rPr lang="en" i="1"/>
              <a:t>Belvedere </a:t>
            </a:r>
            <a:r>
              <a:rPr lang="en"/>
              <a:t>(1958)</a:t>
            </a:r>
          </a:p>
        </p:txBody>
      </p:sp>
      <p:pic>
        <p:nvPicPr>
          <p:cNvPr id="75" name="Shape 75"/>
          <p:cNvPicPr preferRelativeResize="0"/>
          <p:nvPr/>
        </p:nvPicPr>
        <p:blipFill>
          <a:blip r:embed="rId6">
            <a:alphaModFix/>
          </a:blip>
          <a:stretch>
            <a:fillRect/>
          </a:stretch>
        </p:blipFill>
        <p:spPr>
          <a:xfrm>
            <a:off x="4390650" y="1291137"/>
            <a:ext cx="2111148" cy="2647174"/>
          </a:xfrm>
          <a:prstGeom prst="rect">
            <a:avLst/>
          </a:prstGeom>
          <a:noFill/>
          <a:ln>
            <a:noFill/>
          </a:ln>
        </p:spPr>
      </p:pic>
      <p:sp>
        <p:nvSpPr>
          <p:cNvPr id="76" name="Shape 76"/>
          <p:cNvSpPr txBox="1"/>
          <p:nvPr/>
        </p:nvSpPr>
        <p:spPr>
          <a:xfrm>
            <a:off x="4400500" y="4211650"/>
            <a:ext cx="2684400" cy="449100"/>
          </a:xfrm>
          <a:prstGeom prst="rect">
            <a:avLst/>
          </a:prstGeom>
          <a:noFill/>
          <a:ln>
            <a:noFill/>
          </a:ln>
        </p:spPr>
        <p:txBody>
          <a:bodyPr lIns="91425" tIns="91425" rIns="91425" bIns="91425" anchor="t" anchorCtr="0">
            <a:noAutofit/>
          </a:bodyPr>
          <a:lstStyle/>
          <a:p>
            <a:pPr lvl="0">
              <a:spcBef>
                <a:spcPts val="0"/>
              </a:spcBef>
              <a:buNone/>
            </a:pPr>
            <a:r>
              <a:rPr lang="en" i="1"/>
              <a:t>Ascending &amp; Descending </a:t>
            </a:r>
            <a:r>
              <a:rPr lang="en"/>
              <a:t>(1960</a:t>
            </a:r>
            <a:r>
              <a:rPr lang="en" i="1"/>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Thesis</a:t>
            </a:r>
          </a:p>
        </p:txBody>
      </p:sp>
      <p:sp>
        <p:nvSpPr>
          <p:cNvPr id="82" name="Shape 82"/>
          <p:cNvSpPr txBox="1">
            <a:spLocks noGrp="1"/>
          </p:cNvSpPr>
          <p:nvPr>
            <p:ph type="body" idx="1"/>
          </p:nvPr>
        </p:nvSpPr>
        <p:spPr>
          <a:xfrm>
            <a:off x="311700" y="1225225"/>
            <a:ext cx="8520600" cy="3354000"/>
          </a:xfrm>
          <a:prstGeom prst="rect">
            <a:avLst/>
          </a:prstGeom>
        </p:spPr>
        <p:txBody>
          <a:bodyPr lIns="91425" tIns="91425" rIns="91425" bIns="91425" anchor="t" anchorCtr="0">
            <a:noAutofit/>
          </a:bodyPr>
          <a:lstStyle/>
          <a:p>
            <a:pPr lvl="0">
              <a:spcBef>
                <a:spcPts val="0"/>
              </a:spcBef>
              <a:buNone/>
            </a:pPr>
            <a:r>
              <a:rPr lang="en"/>
              <a:t>M.C. Escher created the pieces </a:t>
            </a:r>
            <a:r>
              <a:rPr lang="en" i="1"/>
              <a:t>Drawing Hands </a:t>
            </a:r>
            <a:r>
              <a:rPr lang="en"/>
              <a:t>(1948), </a:t>
            </a:r>
            <a:r>
              <a:rPr lang="en" i="1"/>
              <a:t>Belvedere </a:t>
            </a:r>
            <a:r>
              <a:rPr lang="en"/>
              <a:t>(1958), </a:t>
            </a:r>
            <a:r>
              <a:rPr lang="en" i="1"/>
              <a:t>Waterfall </a:t>
            </a:r>
            <a:r>
              <a:rPr lang="en"/>
              <a:t>(1961), and </a:t>
            </a:r>
            <a:r>
              <a:rPr lang="en" i="1"/>
              <a:t>Ascending &amp; Descending </a:t>
            </a:r>
            <a:r>
              <a:rPr lang="en"/>
              <a:t>(1960) by focusing on vantage points which created optical illusions and impossible figures.  These pieces were all created with Escher’s intention to fool the human mind and create worlds that cannot physically be constructed.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Optical Illusion</a:t>
            </a:r>
          </a:p>
        </p:txBody>
      </p:sp>
      <p:sp>
        <p:nvSpPr>
          <p:cNvPr id="88" name="Shape 88"/>
          <p:cNvSpPr txBox="1">
            <a:spLocks noGrp="1"/>
          </p:cNvSpPr>
          <p:nvPr>
            <p:ph type="body" idx="1"/>
          </p:nvPr>
        </p:nvSpPr>
        <p:spPr>
          <a:xfrm>
            <a:off x="311700" y="1229875"/>
            <a:ext cx="8520600" cy="8577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Times New Roman"/>
                <a:ea typeface="Times New Roman"/>
                <a:cs typeface="Times New Roman"/>
                <a:sym typeface="Times New Roman"/>
              </a:rPr>
              <a:t>“A Perception, as of visual stimuli (optical illusion) that represents what is perceived in a way different from the way it is in reality,” (Dictionary.com) </a:t>
            </a:r>
          </a:p>
        </p:txBody>
      </p:sp>
      <p:sp>
        <p:nvSpPr>
          <p:cNvPr id="89" name="Shape 89"/>
          <p:cNvSpPr txBox="1"/>
          <p:nvPr/>
        </p:nvSpPr>
        <p:spPr>
          <a:xfrm>
            <a:off x="311700" y="2299650"/>
            <a:ext cx="4058700" cy="548100"/>
          </a:xfrm>
          <a:prstGeom prst="rect">
            <a:avLst/>
          </a:prstGeom>
          <a:noFill/>
          <a:ln>
            <a:noFill/>
          </a:ln>
        </p:spPr>
        <p:txBody>
          <a:bodyPr lIns="91425" tIns="91425" rIns="91425" bIns="91425" anchor="t" anchorCtr="0">
            <a:noAutofit/>
          </a:bodyPr>
          <a:lstStyle/>
          <a:p>
            <a:pPr lvl="0">
              <a:spcBef>
                <a:spcPts val="0"/>
              </a:spcBef>
              <a:buNone/>
            </a:pPr>
            <a:r>
              <a:rPr lang="en" sz="3000">
                <a:latin typeface="Roboto"/>
                <a:ea typeface="Roboto"/>
                <a:cs typeface="Roboto"/>
                <a:sym typeface="Roboto"/>
              </a:rPr>
              <a:t>Impossible Worlds</a:t>
            </a:r>
          </a:p>
        </p:txBody>
      </p:sp>
      <p:sp>
        <p:nvSpPr>
          <p:cNvPr id="90" name="Shape 90"/>
          <p:cNvSpPr txBox="1"/>
          <p:nvPr/>
        </p:nvSpPr>
        <p:spPr>
          <a:xfrm>
            <a:off x="314900" y="2857500"/>
            <a:ext cx="8520600" cy="1889400"/>
          </a:xfrm>
          <a:prstGeom prst="rect">
            <a:avLst/>
          </a:prstGeom>
          <a:noFill/>
          <a:ln>
            <a:noFill/>
          </a:ln>
        </p:spPr>
        <p:txBody>
          <a:bodyPr lIns="91425" tIns="91425" rIns="91425" bIns="91425" anchor="t" anchorCtr="0">
            <a:noAutofit/>
          </a:bodyPr>
          <a:lstStyle/>
          <a:p>
            <a:pPr lvl="0">
              <a:spcBef>
                <a:spcPts val="0"/>
              </a:spcBef>
              <a:buNone/>
            </a:pPr>
            <a:r>
              <a:rPr lang="en" sz="1800">
                <a:highlight>
                  <a:srgbClr val="FFFFFF"/>
                </a:highlight>
                <a:latin typeface="Times New Roman"/>
                <a:ea typeface="Times New Roman"/>
                <a:cs typeface="Times New Roman"/>
                <a:sym typeface="Times New Roman"/>
              </a:rPr>
              <a:t>“By introducing unusual vanishing points and forcing elements of a composition to obey them, Escher was able to render scenes in which the "up/down" and "left/right" orientations of its elements shift, depending on how the viewer's eye takes it 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i="1"/>
              <a:t>Drawing Hands </a:t>
            </a:r>
            <a:r>
              <a:rPr lang="en"/>
              <a:t>(1948)</a:t>
            </a:r>
          </a:p>
        </p:txBody>
      </p:sp>
      <p:sp>
        <p:nvSpPr>
          <p:cNvPr id="96" name="Shape 96"/>
          <p:cNvSpPr txBox="1">
            <a:spLocks noGrp="1"/>
          </p:cNvSpPr>
          <p:nvPr>
            <p:ph type="body" idx="1"/>
          </p:nvPr>
        </p:nvSpPr>
        <p:spPr>
          <a:xfrm>
            <a:off x="4280425" y="1159900"/>
            <a:ext cx="4155300" cy="3339000"/>
          </a:xfrm>
          <a:prstGeom prst="rect">
            <a:avLst/>
          </a:prstGeom>
        </p:spPr>
        <p:txBody>
          <a:bodyPr lIns="91425" tIns="91425" rIns="91425" bIns="91425" anchor="t" anchorCtr="0">
            <a:noAutofit/>
          </a:bodyPr>
          <a:lstStyle/>
          <a:p>
            <a:pPr lvl="0">
              <a:spcBef>
                <a:spcPts val="0"/>
              </a:spcBef>
              <a:buNone/>
            </a:pPr>
            <a:r>
              <a:rPr lang="en" sz="1200">
                <a:solidFill>
                  <a:srgbClr val="000000"/>
                </a:solidFill>
                <a:latin typeface="Times New Roman"/>
                <a:ea typeface="Times New Roman"/>
                <a:cs typeface="Times New Roman"/>
                <a:sym typeface="Times New Roman"/>
              </a:rPr>
              <a:t>”Two-dimensional drawings (on a flat surface) can be made to convey an illusion of three dimensional reality.  Usually this deception is employed to depict realistic, solid objects in spatial relationships achievable in our world of sensory experience,” (Simanek 1996) </a:t>
            </a:r>
          </a:p>
          <a:p>
            <a:pPr lvl="0">
              <a:spcBef>
                <a:spcPts val="0"/>
              </a:spcBef>
              <a:buNone/>
            </a:pPr>
            <a:r>
              <a:rPr lang="en" sz="1200">
                <a:solidFill>
                  <a:srgbClr val="000000"/>
                </a:solidFill>
                <a:latin typeface="Times New Roman"/>
                <a:ea typeface="Times New Roman"/>
                <a:cs typeface="Times New Roman"/>
                <a:sym typeface="Times New Roman"/>
              </a:rPr>
              <a:t>“Those visions fed what would become Escher’s most celebrated works. In 1948, he made </a:t>
            </a:r>
            <a:r>
              <a:rPr lang="en" sz="1200" i="1">
                <a:solidFill>
                  <a:srgbClr val="000000"/>
                </a:solidFill>
                <a:latin typeface="Times New Roman"/>
                <a:ea typeface="Times New Roman"/>
                <a:cs typeface="Times New Roman"/>
                <a:sym typeface="Times New Roman"/>
              </a:rPr>
              <a:t>Drawing Hands</a:t>
            </a:r>
            <a:r>
              <a:rPr lang="en" sz="1200">
                <a:solidFill>
                  <a:srgbClr val="000000"/>
                </a:solidFill>
                <a:latin typeface="Times New Roman"/>
                <a:ea typeface="Times New Roman"/>
                <a:cs typeface="Times New Roman"/>
                <a:sym typeface="Times New Roman"/>
              </a:rPr>
              <a:t>, the image of two hands, each drawing the other with a pencil. It is a neat depiction of one of Escher’s enduring fascinations: the contrast between the two-dimensional flatness of a sheet of paper and the illusion of three-dimensional volume that can be created with certain marks. In </a:t>
            </a:r>
            <a:r>
              <a:rPr lang="en" sz="1200" i="1">
                <a:solidFill>
                  <a:srgbClr val="000000"/>
                </a:solidFill>
                <a:latin typeface="Times New Roman"/>
                <a:ea typeface="Times New Roman"/>
                <a:cs typeface="Times New Roman"/>
                <a:sym typeface="Times New Roman"/>
              </a:rPr>
              <a:t>Drawing Hands</a:t>
            </a:r>
            <a:r>
              <a:rPr lang="en" sz="1200">
                <a:solidFill>
                  <a:srgbClr val="000000"/>
                </a:solidFill>
                <a:latin typeface="Times New Roman"/>
                <a:ea typeface="Times New Roman"/>
                <a:cs typeface="Times New Roman"/>
                <a:sym typeface="Times New Roman"/>
              </a:rPr>
              <a:t>, space and the flat plane coexist, each born from and returning to the other, the black magic of the artistic illusion made creepily manifest,” (Poole 2015)  </a:t>
            </a:r>
          </a:p>
        </p:txBody>
      </p:sp>
      <p:pic>
        <p:nvPicPr>
          <p:cNvPr id="97" name="Shape 97"/>
          <p:cNvPicPr preferRelativeResize="0"/>
          <p:nvPr/>
        </p:nvPicPr>
        <p:blipFill>
          <a:blip r:embed="rId3">
            <a:alphaModFix/>
          </a:blip>
          <a:stretch>
            <a:fillRect/>
          </a:stretch>
        </p:blipFill>
        <p:spPr>
          <a:xfrm>
            <a:off x="311700" y="1229875"/>
            <a:ext cx="3551300" cy="2968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i="1"/>
              <a:t>Belvedere </a:t>
            </a:r>
            <a:r>
              <a:rPr lang="en"/>
              <a:t>(1958)</a:t>
            </a:r>
          </a:p>
        </p:txBody>
      </p:sp>
      <p:sp>
        <p:nvSpPr>
          <p:cNvPr id="103" name="Shape 103"/>
          <p:cNvSpPr txBox="1">
            <a:spLocks noGrp="1"/>
          </p:cNvSpPr>
          <p:nvPr>
            <p:ph type="body" idx="1"/>
          </p:nvPr>
        </p:nvSpPr>
        <p:spPr>
          <a:xfrm>
            <a:off x="4595325" y="1229875"/>
            <a:ext cx="4236900" cy="3339000"/>
          </a:xfrm>
          <a:prstGeom prst="rect">
            <a:avLst/>
          </a:prstGeom>
        </p:spPr>
        <p:txBody>
          <a:bodyPr lIns="91425" tIns="91425" rIns="91425" bIns="91425" anchor="t" anchorCtr="0">
            <a:noAutofit/>
          </a:bodyPr>
          <a:lstStyle/>
          <a:p>
            <a:pPr lvl="0">
              <a:spcBef>
                <a:spcPts val="0"/>
              </a:spcBef>
              <a:buNone/>
            </a:pPr>
            <a:r>
              <a:rPr lang="en" sz="1400">
                <a:solidFill>
                  <a:srgbClr val="000000"/>
                </a:solidFill>
                <a:latin typeface="Times New Roman"/>
                <a:ea typeface="Times New Roman"/>
                <a:cs typeface="Times New Roman"/>
                <a:sym typeface="Times New Roman"/>
              </a:rPr>
              <a:t>“It may be that the appreciation of such visual paradoxes is one sign of that kind of creativity possessed by the best mathematicians, scientists and artists. M. C. Escher's artistic output included many illusion pictures and highly geometric pictures, which some might dismiss as `intellectual mathematical games' rather than art. But they hold a special fascination for mathematicians and scientists,” (Simanek 1996)</a:t>
            </a:r>
            <a:r>
              <a:rPr lang="en" sz="1200">
                <a:solidFill>
                  <a:srgbClr val="000000"/>
                </a:solidFill>
                <a:latin typeface="Times New Roman"/>
                <a:ea typeface="Times New Roman"/>
                <a:cs typeface="Times New Roman"/>
                <a:sym typeface="Times New Roman"/>
              </a:rPr>
              <a:t> </a:t>
            </a:r>
          </a:p>
        </p:txBody>
      </p:sp>
      <p:pic>
        <p:nvPicPr>
          <p:cNvPr id="104" name="Shape 104"/>
          <p:cNvPicPr preferRelativeResize="0"/>
          <p:nvPr/>
        </p:nvPicPr>
        <p:blipFill>
          <a:blip r:embed="rId3">
            <a:alphaModFix/>
          </a:blip>
          <a:stretch>
            <a:fillRect/>
          </a:stretch>
        </p:blipFill>
        <p:spPr>
          <a:xfrm>
            <a:off x="1015427" y="1017800"/>
            <a:ext cx="2355275" cy="3669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i="1"/>
              <a:t>Ascending &amp; Descending </a:t>
            </a:r>
            <a:r>
              <a:rPr lang="en"/>
              <a:t>(1960)</a:t>
            </a:r>
            <a:r>
              <a:rPr lang="en" i="1"/>
              <a:t> </a:t>
            </a:r>
          </a:p>
        </p:txBody>
      </p:sp>
      <p:sp>
        <p:nvSpPr>
          <p:cNvPr id="110" name="Shape 110"/>
          <p:cNvSpPr txBox="1">
            <a:spLocks noGrp="1"/>
          </p:cNvSpPr>
          <p:nvPr>
            <p:ph type="body" idx="1"/>
          </p:nvPr>
        </p:nvSpPr>
        <p:spPr>
          <a:xfrm>
            <a:off x="4047150" y="1017800"/>
            <a:ext cx="3860700" cy="2187300"/>
          </a:xfrm>
          <a:prstGeom prst="rect">
            <a:avLst/>
          </a:prstGeom>
        </p:spPr>
        <p:txBody>
          <a:bodyPr lIns="91425" tIns="91425" rIns="91425" bIns="91425" anchor="t" anchorCtr="0">
            <a:noAutofit/>
          </a:bodyPr>
          <a:lstStyle/>
          <a:p>
            <a:pPr lvl="0">
              <a:spcBef>
                <a:spcPts val="0"/>
              </a:spcBef>
              <a:buNone/>
            </a:pPr>
            <a:r>
              <a:rPr lang="en" sz="1400">
                <a:solidFill>
                  <a:srgbClr val="000000"/>
                </a:solidFill>
                <a:latin typeface="Times New Roman"/>
                <a:ea typeface="Times New Roman"/>
                <a:cs typeface="Times New Roman"/>
                <a:sym typeface="Times New Roman"/>
              </a:rPr>
              <a:t>“This could be drawn with vanishing points in full perspective. M. C. Escher, in his 1960 lithograph </a:t>
            </a:r>
            <a:r>
              <a:rPr lang="en" sz="1400" i="1">
                <a:solidFill>
                  <a:srgbClr val="000000"/>
                </a:solidFill>
                <a:latin typeface="Times New Roman"/>
                <a:ea typeface="Times New Roman"/>
                <a:cs typeface="Times New Roman"/>
                <a:sym typeface="Times New Roman"/>
              </a:rPr>
              <a:t>Ascending and Descending </a:t>
            </a:r>
            <a:r>
              <a:rPr lang="en" sz="1400">
                <a:solidFill>
                  <a:srgbClr val="000000"/>
                </a:solidFill>
                <a:latin typeface="Times New Roman"/>
                <a:ea typeface="Times New Roman"/>
                <a:cs typeface="Times New Roman"/>
                <a:sym typeface="Times New Roman"/>
              </a:rPr>
              <a:t>(1960), (above) chose to construct the deception in a different manner. He placed the staircase on the roof of a building and structured the building below to convey an impression of conformity to strong (but inconsistent!) vanishing points. He has the right vanishing point higher than the left one,” (Simanek 1996)</a:t>
            </a:r>
          </a:p>
        </p:txBody>
      </p:sp>
      <p:pic>
        <p:nvPicPr>
          <p:cNvPr id="111" name="Shape 111"/>
          <p:cNvPicPr preferRelativeResize="0"/>
          <p:nvPr/>
        </p:nvPicPr>
        <p:blipFill>
          <a:blip r:embed="rId3">
            <a:alphaModFix/>
          </a:blip>
          <a:stretch>
            <a:fillRect/>
          </a:stretch>
        </p:blipFill>
        <p:spPr>
          <a:xfrm>
            <a:off x="775349" y="1229878"/>
            <a:ext cx="2781948" cy="3488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i="1"/>
              <a:t>Ascending &amp; Descending </a:t>
            </a:r>
            <a:r>
              <a:rPr lang="en"/>
              <a:t>(1960) explained...</a:t>
            </a:r>
          </a:p>
        </p:txBody>
      </p:sp>
      <p:sp>
        <p:nvSpPr>
          <p:cNvPr id="117" name="Shape 117" descr="M.C. Escher's &quot;ascending and descending&quot; animation. Are you sure that you 'rise higher' when you walk upstairs?" title="M.C. Escher - &quot;Ascending and Descending&quot; Building">
            <a:hlinkClick r:id="rId3"/>
          </p:cNvPr>
          <p:cNvSpPr/>
          <p:nvPr/>
        </p:nvSpPr>
        <p:spPr>
          <a:xfrm>
            <a:off x="2768075" y="1256712"/>
            <a:ext cx="3506774" cy="2630075"/>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i="1"/>
              <a:t>Waterfall </a:t>
            </a:r>
            <a:r>
              <a:rPr lang="en"/>
              <a:t>(1961)</a:t>
            </a:r>
          </a:p>
        </p:txBody>
      </p:sp>
      <p:sp>
        <p:nvSpPr>
          <p:cNvPr id="123" name="Shape 123"/>
          <p:cNvSpPr txBox="1">
            <a:spLocks noGrp="1"/>
          </p:cNvSpPr>
          <p:nvPr>
            <p:ph type="body" idx="1"/>
          </p:nvPr>
        </p:nvSpPr>
        <p:spPr>
          <a:xfrm>
            <a:off x="4548600" y="1017800"/>
            <a:ext cx="4283700" cy="3339000"/>
          </a:xfrm>
          <a:prstGeom prst="rect">
            <a:avLst/>
          </a:prstGeom>
        </p:spPr>
        <p:txBody>
          <a:bodyPr lIns="91425" tIns="91425" rIns="91425" bIns="91425" anchor="t" anchorCtr="0">
            <a:noAutofit/>
          </a:bodyPr>
          <a:lstStyle/>
          <a:p>
            <a:pPr lvl="0">
              <a:spcBef>
                <a:spcPts val="0"/>
              </a:spcBef>
              <a:buNone/>
            </a:pPr>
            <a:r>
              <a:rPr lang="en" sz="1400">
                <a:solidFill>
                  <a:srgbClr val="000000"/>
                </a:solidFill>
                <a:latin typeface="Times New Roman"/>
                <a:ea typeface="Times New Roman"/>
                <a:cs typeface="Times New Roman"/>
                <a:sym typeface="Times New Roman"/>
              </a:rPr>
              <a:t>“If it could work, this would be the ultimate perpetual motion machine that also delivers power! If we look closely, we see that Mr. Escher has deceived us, and any attempt to build this structure using solid masonry bricks would fail,” (Simanek 1996)</a:t>
            </a:r>
            <a:r>
              <a:rPr lang="en" sz="1200">
                <a:solidFill>
                  <a:srgbClr val="000000"/>
                </a:solidFill>
                <a:latin typeface="Times New Roman"/>
                <a:ea typeface="Times New Roman"/>
                <a:cs typeface="Times New Roman"/>
                <a:sym typeface="Times New Roman"/>
              </a:rPr>
              <a:t> </a:t>
            </a:r>
          </a:p>
        </p:txBody>
      </p:sp>
      <p:pic>
        <p:nvPicPr>
          <p:cNvPr id="124" name="Shape 124"/>
          <p:cNvPicPr preferRelativeResize="0"/>
          <p:nvPr/>
        </p:nvPicPr>
        <p:blipFill>
          <a:blip r:embed="rId3">
            <a:alphaModFix/>
          </a:blip>
          <a:stretch>
            <a:fillRect/>
          </a:stretch>
        </p:blipFill>
        <p:spPr>
          <a:xfrm>
            <a:off x="524750" y="1229875"/>
            <a:ext cx="2775949" cy="3546124"/>
          </a:xfrm>
          <a:prstGeom prst="rect">
            <a:avLst/>
          </a:prstGeom>
          <a:noFill/>
          <a:ln>
            <a:noFill/>
          </a:ln>
        </p:spPr>
      </p:pic>
      <p:sp>
        <p:nvSpPr>
          <p:cNvPr id="125" name="Shape 125" descr="Hey, some people saw a construction mistake.﻿ Thanks for that. Now I have improved this animation. You can watch it on http://www.youtube.com/watch?v=GyVXUYTJ1I4  Thanks for watching my video's" title="Optical illusion waterfall inspired by MC Escher 3D model render">
            <a:hlinkClick r:id="rId4"/>
          </p:cNvPr>
          <p:cNvSpPr/>
          <p:nvPr/>
        </p:nvSpPr>
        <p:spPr>
          <a:xfrm>
            <a:off x="4548600" y="2402525"/>
            <a:ext cx="3164625" cy="2373474"/>
          </a:xfrm>
          <a:prstGeom prst="rect">
            <a:avLst/>
          </a:prstGeom>
          <a:blipFill>
            <a:blip r:embed="rId5">
              <a:alphaModFix/>
            </a:blip>
            <a:stretch>
              <a:fillRect/>
            </a:stretch>
          </a:blipFill>
          <a:ln>
            <a:noFill/>
          </a:ln>
        </p:spPr>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On-screen Show (16:9)</PresentationFormat>
  <Paragraphs>33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Economica</vt:lpstr>
      <vt:lpstr>Roboto</vt:lpstr>
      <vt:lpstr>Arial</vt:lpstr>
      <vt:lpstr>Open Sans</vt:lpstr>
      <vt:lpstr>luxe</vt:lpstr>
      <vt:lpstr>M.C. Escher: Optical Illusions and Impossible Worlds</vt:lpstr>
      <vt:lpstr>Optical Illusions and Impossible Worlds</vt:lpstr>
      <vt:lpstr>Thesis</vt:lpstr>
      <vt:lpstr>Optical Illusion</vt:lpstr>
      <vt:lpstr>Drawing Hands (1948)</vt:lpstr>
      <vt:lpstr>Belvedere (1958)</vt:lpstr>
      <vt:lpstr>Ascending &amp; Descending (1960) </vt:lpstr>
      <vt:lpstr>Ascending &amp; Descending (1960) explained...</vt:lpstr>
      <vt:lpstr>Waterfall (1961)</vt:lpstr>
      <vt:lpstr>Conclusion</vt:lpstr>
      <vt:lpstr>Work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 Escher: Optical Illusions and Impossible Worlds</dc:title>
  <dc:creator>Troy Paplomatas</dc:creator>
  <cp:lastModifiedBy>Troy Paplomatas</cp:lastModifiedBy>
  <cp:revision>1</cp:revision>
  <dcterms:modified xsi:type="dcterms:W3CDTF">2017-04-24T19:19:39Z</dcterms:modified>
</cp:coreProperties>
</file>